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70416F-AFA6-4B81-933B-50414A2B66B5}">
  <a:tblStyle styleId="{B970416F-AFA6-4B81-933B-50414A2B66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759611d0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759611d0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aeaf3d1dc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aeaf3d1dc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759611d0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759611d0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f759611d0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f759611d0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aeaf3d1dc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aeaf3d1dc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759611d0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759611d0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f759611d0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f759611d0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759611d0a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f759611d0a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f759611d0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f759611d0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759611d0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f759611d0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aeaf3d1dc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aeaf3d1d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faeaf3d1dc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faeaf3d1dc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faeaf3d1dc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faeaf3d1dc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aeaf3d1dc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aeaf3d1dc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aeaf3d1dc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faeaf3d1dc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faeaf3d1dc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faeaf3d1dc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hyperlink" Target="http://www.youtube.com/watch?v=H0UqXvYKI3w" TargetMode="External"/><Relationship Id="rId7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750" y="152400"/>
            <a:ext cx="6232489" cy="4838700"/>
          </a:xfrm>
          <a:prstGeom prst="rect">
            <a:avLst/>
          </a:prstGeom>
          <a:noFill/>
          <a:ln cap="flat" cmpd="sng" w="2857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25"/>
          <p:cNvSpPr txBox="1"/>
          <p:nvPr/>
        </p:nvSpPr>
        <p:spPr>
          <a:xfrm rot="-126921">
            <a:off x="1528226" y="3834663"/>
            <a:ext cx="6087548" cy="646346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Literacy lesson: Tier 2 Vocabulary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" name="Google Shape;242;p34"/>
          <p:cNvGraphicFramePr/>
          <p:nvPr/>
        </p:nvGraphicFramePr>
        <p:xfrm>
          <a:off x="1208450" y="290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{B970416F-AFA6-4B81-933B-50414A2B66B5}</a:tableStyleId>
              </a:tblPr>
              <a:tblGrid>
                <a:gridCol w="3839450"/>
                <a:gridCol w="3839450"/>
              </a:tblGrid>
              <a:tr h="226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Define it</a:t>
                      </a:r>
                      <a:r>
                        <a:rPr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Illustrate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91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3" name="Google Shape;243;p34"/>
          <p:cNvSpPr/>
          <p:nvPr/>
        </p:nvSpPr>
        <p:spPr>
          <a:xfrm>
            <a:off x="3804875" y="2242200"/>
            <a:ext cx="2451000" cy="654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Merchandise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34"/>
          <p:cNvSpPr txBox="1"/>
          <p:nvPr/>
        </p:nvSpPr>
        <p:spPr>
          <a:xfrm rot="-5400000">
            <a:off x="-1700725" y="2182200"/>
            <a:ext cx="4556400" cy="774000"/>
          </a:xfrm>
          <a:prstGeom prst="rect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Frayer Model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1444850" y="1053225"/>
            <a:ext cx="7272300" cy="4617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/>
              <a:t>Main task</a:t>
            </a:r>
            <a:r>
              <a:rPr lang="en" sz="1800"/>
              <a:t>: now, try completing this </a:t>
            </a:r>
            <a:r>
              <a:rPr b="1" lang="en" sz="1800"/>
              <a:t>Frayer model</a:t>
            </a:r>
            <a:r>
              <a:rPr lang="en" sz="1800"/>
              <a:t> for ‘merchandise.’ </a:t>
            </a:r>
            <a:endParaRPr b="1" sz="1800"/>
          </a:p>
        </p:txBody>
      </p:sp>
      <p:sp>
        <p:nvSpPr>
          <p:cNvPr id="246" name="Google Shape;246;p34"/>
          <p:cNvSpPr txBox="1"/>
          <p:nvPr/>
        </p:nvSpPr>
        <p:spPr>
          <a:xfrm>
            <a:off x="1617650" y="3743575"/>
            <a:ext cx="6926700" cy="4617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/>
              <a:t>Extension task</a:t>
            </a:r>
            <a:r>
              <a:rPr lang="en" sz="1800"/>
              <a:t>: start putting ‘paraphernalia’ into a </a:t>
            </a:r>
            <a:r>
              <a:rPr b="1" lang="en" sz="1800"/>
              <a:t>Frayer Model</a:t>
            </a:r>
            <a:r>
              <a:rPr lang="en" sz="1800"/>
              <a:t> </a:t>
            </a:r>
            <a:endParaRPr b="1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3">
            <a:alphaModFix/>
          </a:blip>
          <a:srcRect b="9926" l="0" r="0" t="0"/>
          <a:stretch/>
        </p:blipFill>
        <p:spPr>
          <a:xfrm>
            <a:off x="5767725" y="669540"/>
            <a:ext cx="2450850" cy="16927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2" name="Google Shape;252;p35"/>
          <p:cNvGraphicFramePr/>
          <p:nvPr/>
        </p:nvGraphicFramePr>
        <p:xfrm>
          <a:off x="1208450" y="296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{B970416F-AFA6-4B81-933B-50414A2B66B5}</a:tableStyleId>
              </a:tblPr>
              <a:tblGrid>
                <a:gridCol w="3821925"/>
                <a:gridCol w="3821925"/>
              </a:tblGrid>
              <a:tr h="226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Define it</a:t>
                      </a:r>
                      <a:r>
                        <a:rPr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r>
                        <a:rPr i="1"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noun </a:t>
                      </a:r>
                      <a:r>
                        <a:rPr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goods in a shop or outlet to be bought and sold. 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Illustrate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3" name="Google Shape;253;p35"/>
          <p:cNvSpPr/>
          <p:nvPr/>
        </p:nvSpPr>
        <p:spPr>
          <a:xfrm>
            <a:off x="3804875" y="2242200"/>
            <a:ext cx="2451000" cy="654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Merchandise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 rot="-5400000">
            <a:off x="-1700725" y="2182200"/>
            <a:ext cx="4556400" cy="774000"/>
          </a:xfrm>
          <a:prstGeom prst="rect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Frayer Model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6"/>
          <p:cNvPicPr preferRelativeResize="0"/>
          <p:nvPr/>
        </p:nvPicPr>
        <p:blipFill rotWithShape="1">
          <a:blip r:embed="rId3">
            <a:alphaModFix/>
          </a:blip>
          <a:srcRect b="9926" l="0" r="0" t="0"/>
          <a:stretch/>
        </p:blipFill>
        <p:spPr>
          <a:xfrm>
            <a:off x="5767725" y="669540"/>
            <a:ext cx="2450850" cy="16927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0" name="Google Shape;260;p36"/>
          <p:cNvGraphicFramePr/>
          <p:nvPr/>
        </p:nvGraphicFramePr>
        <p:xfrm>
          <a:off x="1208450" y="296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{B970416F-AFA6-4B81-933B-50414A2B66B5}</a:tableStyleId>
              </a:tblPr>
              <a:tblGrid>
                <a:gridCol w="3821925"/>
                <a:gridCol w="3821925"/>
              </a:tblGrid>
              <a:tr h="226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Define it</a:t>
                      </a:r>
                      <a:r>
                        <a:rPr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r>
                        <a:rPr i="1"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noun </a:t>
                      </a:r>
                      <a:r>
                        <a:rPr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goods in a shop or outlet to be bought and sold. 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Illustrate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There was a wide range of Sidney </a:t>
                      </a:r>
                      <a:r>
                        <a:rPr b="1" lang="en" sz="2400" u="sng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merchandise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for sale.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Shops, gifts, goods, products, salesperson, market, retail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1" name="Google Shape;261;p36"/>
          <p:cNvSpPr/>
          <p:nvPr/>
        </p:nvSpPr>
        <p:spPr>
          <a:xfrm>
            <a:off x="3804875" y="2242200"/>
            <a:ext cx="2451000" cy="654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Merchandise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p36"/>
          <p:cNvSpPr txBox="1"/>
          <p:nvPr/>
        </p:nvSpPr>
        <p:spPr>
          <a:xfrm rot="-5400000">
            <a:off x="-1700725" y="2182200"/>
            <a:ext cx="4556400" cy="774000"/>
          </a:xfrm>
          <a:prstGeom prst="rect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Frayer Model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700" y="734000"/>
            <a:ext cx="1509850" cy="1509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8" name="Google Shape;268;p37"/>
          <p:cNvGraphicFramePr/>
          <p:nvPr/>
        </p:nvGraphicFramePr>
        <p:xfrm>
          <a:off x="1208450" y="290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{B970416F-AFA6-4B81-933B-50414A2B66B5}</a:tableStyleId>
              </a:tblPr>
              <a:tblGrid>
                <a:gridCol w="3844450"/>
                <a:gridCol w="3764400"/>
              </a:tblGrid>
              <a:tr h="213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Define it</a:t>
                      </a:r>
                      <a:r>
                        <a:rPr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r>
                        <a:rPr i="1"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noun </a:t>
                      </a:r>
                      <a:r>
                        <a:rPr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‘bits and pieces’ or equipment related to a particular person, group, event or activity  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Illustrate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9" name="Google Shape;269;p37"/>
          <p:cNvSpPr/>
          <p:nvPr/>
        </p:nvSpPr>
        <p:spPr>
          <a:xfrm>
            <a:off x="3855625" y="2094650"/>
            <a:ext cx="2454600" cy="654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Paraphernalia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 rot="-5400000">
            <a:off x="-1700725" y="2182200"/>
            <a:ext cx="4556400" cy="774000"/>
          </a:xfrm>
          <a:prstGeom prst="rect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Frayer Model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1" name="Google Shape;27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85650" y="390275"/>
            <a:ext cx="1959200" cy="19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700" y="734000"/>
            <a:ext cx="1509850" cy="1509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7" name="Google Shape;277;p38"/>
          <p:cNvGraphicFramePr/>
          <p:nvPr/>
        </p:nvGraphicFramePr>
        <p:xfrm>
          <a:off x="1208450" y="290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{B970416F-AFA6-4B81-933B-50414A2B66B5}</a:tableStyleId>
              </a:tblPr>
              <a:tblGrid>
                <a:gridCol w="3844450"/>
                <a:gridCol w="3764400"/>
              </a:tblGrid>
              <a:tr h="213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Define it</a:t>
                      </a:r>
                      <a:r>
                        <a:rPr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r>
                        <a:rPr i="1"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noun </a:t>
                      </a:r>
                      <a:r>
                        <a:rPr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‘bits and pieces’ or equipment related to a particular person, group, event or activity  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Illustrate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17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A variety of technical </a:t>
                      </a:r>
                      <a:r>
                        <a:rPr b="1" lang="en" sz="2400" u="sng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paraphernalia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was used by the orchestra such as assorted microphones, stands and wires. 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Link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Equipment, stuff, kit, tools, things, rig, utensils, bits and pieces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8" name="Google Shape;278;p38"/>
          <p:cNvSpPr/>
          <p:nvPr/>
        </p:nvSpPr>
        <p:spPr>
          <a:xfrm>
            <a:off x="3855625" y="2094650"/>
            <a:ext cx="2454600" cy="654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oboto"/>
                <a:ea typeface="Roboto"/>
                <a:cs typeface="Roboto"/>
                <a:sym typeface="Roboto"/>
              </a:rPr>
              <a:t>Paraphernalia</a:t>
            </a:r>
            <a:endParaRPr sz="2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38"/>
          <p:cNvSpPr txBox="1"/>
          <p:nvPr/>
        </p:nvSpPr>
        <p:spPr>
          <a:xfrm rot="-5400000">
            <a:off x="-1700725" y="2182200"/>
            <a:ext cx="4556400" cy="774000"/>
          </a:xfrm>
          <a:prstGeom prst="rect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Frayer Model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0" name="Google Shape;28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785650" y="390275"/>
            <a:ext cx="1959200" cy="19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562" y="143312"/>
            <a:ext cx="5314074" cy="149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9"/>
          <p:cNvPicPr preferRelativeResize="0"/>
          <p:nvPr/>
        </p:nvPicPr>
        <p:blipFill rotWithShape="1">
          <a:blip r:embed="rId4">
            <a:alphaModFix/>
          </a:blip>
          <a:srcRect b="7186" l="36148" r="22786" t="20223"/>
          <a:stretch/>
        </p:blipFill>
        <p:spPr>
          <a:xfrm>
            <a:off x="7550000" y="244575"/>
            <a:ext cx="1295908" cy="128855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7" name="Google Shape;287;p39"/>
          <p:cNvPicPr preferRelativeResize="0"/>
          <p:nvPr/>
        </p:nvPicPr>
        <p:blipFill rotWithShape="1">
          <a:blip r:embed="rId5">
            <a:alphaModFix/>
          </a:blip>
          <a:srcRect b="38830" l="51377" r="24766" t="23529"/>
          <a:stretch/>
        </p:blipFill>
        <p:spPr>
          <a:xfrm flipH="1">
            <a:off x="290200" y="266800"/>
            <a:ext cx="1481000" cy="1244099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8" name="Google Shape;288;p39"/>
          <p:cNvSpPr txBox="1"/>
          <p:nvPr/>
        </p:nvSpPr>
        <p:spPr>
          <a:xfrm>
            <a:off x="294150" y="1634375"/>
            <a:ext cx="8555700" cy="3409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Reflecting on the </a:t>
            </a:r>
            <a:r>
              <a:rPr b="1" lang="en" sz="18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Frayer model </a:t>
            </a:r>
            <a:r>
              <a:rPr lang="en" sz="18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for </a:t>
            </a:r>
            <a:r>
              <a:rPr b="1" lang="en" sz="18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nouns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  Answer the following questions: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Why is it difficult to think of an ‘opposite’ for nouns?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Do you know the difference between synonyms and antonyms?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Other than rhyme, what other reason might an author have for using ‘paraphernalia’ instead of ‘bits and pieces’ or ‘equipment’?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Now think about </a:t>
            </a: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all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the words you’ve looked at today.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words were ‘new words’ for you that you’ve learned for the first time?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AutoNum type="arabicPeriod"/>
            </a:pPr>
            <a:r>
              <a:rPr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Which word was your favourite and why?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Do you think it’s useful to have a wide vocabulary when </a:t>
            </a: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speaking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to people?  If so, why?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Which types of </a:t>
            </a: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writing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would you use a range of adjectives in and why?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If you have a wide vocabulary, how can that help you when </a:t>
            </a: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reading?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537" y="143312"/>
            <a:ext cx="5314074" cy="149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0"/>
          <p:cNvPicPr preferRelativeResize="0"/>
          <p:nvPr/>
        </p:nvPicPr>
        <p:blipFill rotWithShape="1">
          <a:blip r:embed="rId4">
            <a:alphaModFix/>
          </a:blip>
          <a:srcRect b="7186" l="36148" r="22786" t="20223"/>
          <a:stretch/>
        </p:blipFill>
        <p:spPr>
          <a:xfrm>
            <a:off x="7550000" y="244575"/>
            <a:ext cx="1295908" cy="128855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95" name="Google Shape;295;p40"/>
          <p:cNvPicPr preferRelativeResize="0"/>
          <p:nvPr/>
        </p:nvPicPr>
        <p:blipFill rotWithShape="1">
          <a:blip r:embed="rId5">
            <a:alphaModFix/>
          </a:blip>
          <a:srcRect b="38830" l="51377" r="24766" t="23529"/>
          <a:stretch/>
        </p:blipFill>
        <p:spPr>
          <a:xfrm flipH="1">
            <a:off x="292175" y="266800"/>
            <a:ext cx="1481000" cy="1244099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6" name="Google Shape;296;p40"/>
          <p:cNvSpPr txBox="1"/>
          <p:nvPr/>
        </p:nvSpPr>
        <p:spPr>
          <a:xfrm>
            <a:off x="294150" y="1634375"/>
            <a:ext cx="6220200" cy="33189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Final task</a:t>
            </a:r>
            <a:r>
              <a:rPr lang="en" sz="18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: to end with, try writing a 50 word story with as many of these words in as possible…</a:t>
            </a:r>
            <a:r>
              <a:rPr lang="en" sz="18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highlight>
                  <a:srgbClr val="EA9999"/>
                </a:highlight>
                <a:latin typeface="Roboto"/>
                <a:ea typeface="Roboto"/>
                <a:cs typeface="Roboto"/>
                <a:sym typeface="Roboto"/>
              </a:rPr>
              <a:t>you have 8 minutes!</a:t>
            </a:r>
            <a:endParaRPr sz="1800">
              <a:highlight>
                <a:srgbClr val="EA9999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40"/>
          <p:cNvSpPr txBox="1"/>
          <p:nvPr/>
        </p:nvSpPr>
        <p:spPr>
          <a:xfrm rot="-513858">
            <a:off x="5430353" y="2895183"/>
            <a:ext cx="962937" cy="43105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brutish</a:t>
            </a:r>
            <a:endParaRPr sz="1600"/>
          </a:p>
        </p:txBody>
      </p:sp>
      <p:sp>
        <p:nvSpPr>
          <p:cNvPr id="298" name="Google Shape;298;p40"/>
          <p:cNvSpPr txBox="1"/>
          <p:nvPr/>
        </p:nvSpPr>
        <p:spPr>
          <a:xfrm>
            <a:off x="3774637" y="3177055"/>
            <a:ext cx="9606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loutish</a:t>
            </a:r>
            <a:endParaRPr sz="1600"/>
          </a:p>
        </p:txBody>
      </p:sp>
      <p:sp>
        <p:nvSpPr>
          <p:cNvPr id="299" name="Google Shape;299;p40"/>
          <p:cNvSpPr txBox="1"/>
          <p:nvPr/>
        </p:nvSpPr>
        <p:spPr>
          <a:xfrm rot="1394857">
            <a:off x="350161" y="2576794"/>
            <a:ext cx="966796" cy="43161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revered</a:t>
            </a:r>
            <a:endParaRPr sz="1600"/>
          </a:p>
        </p:txBody>
      </p:sp>
      <p:sp>
        <p:nvSpPr>
          <p:cNvPr id="300" name="Google Shape;300;p40"/>
          <p:cNvSpPr txBox="1"/>
          <p:nvPr/>
        </p:nvSpPr>
        <p:spPr>
          <a:xfrm rot="601687">
            <a:off x="2250738" y="2895060"/>
            <a:ext cx="1433399" cy="43126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accomplished</a:t>
            </a:r>
            <a:endParaRPr sz="1600"/>
          </a:p>
        </p:txBody>
      </p:sp>
      <p:sp>
        <p:nvSpPr>
          <p:cNvPr id="301" name="Google Shape;301;p40"/>
          <p:cNvSpPr txBox="1"/>
          <p:nvPr/>
        </p:nvSpPr>
        <p:spPr>
          <a:xfrm rot="381359">
            <a:off x="2908165" y="3638448"/>
            <a:ext cx="962013" cy="43093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yearned</a:t>
            </a:r>
            <a:endParaRPr sz="1600"/>
          </a:p>
        </p:txBody>
      </p:sp>
      <p:sp>
        <p:nvSpPr>
          <p:cNvPr id="302" name="Google Shape;302;p40"/>
          <p:cNvSpPr txBox="1"/>
          <p:nvPr/>
        </p:nvSpPr>
        <p:spPr>
          <a:xfrm>
            <a:off x="2293711" y="2319447"/>
            <a:ext cx="14076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monumental</a:t>
            </a:r>
            <a:endParaRPr sz="1600"/>
          </a:p>
        </p:txBody>
      </p:sp>
      <p:sp>
        <p:nvSpPr>
          <p:cNvPr id="303" name="Google Shape;303;p40"/>
          <p:cNvSpPr txBox="1"/>
          <p:nvPr/>
        </p:nvSpPr>
        <p:spPr>
          <a:xfrm>
            <a:off x="1403601" y="2525214"/>
            <a:ext cx="8649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unique</a:t>
            </a:r>
            <a:endParaRPr sz="1600"/>
          </a:p>
        </p:txBody>
      </p:sp>
      <p:sp>
        <p:nvSpPr>
          <p:cNvPr id="304" name="Google Shape;304;p40"/>
          <p:cNvSpPr txBox="1"/>
          <p:nvPr/>
        </p:nvSpPr>
        <p:spPr>
          <a:xfrm rot="525312">
            <a:off x="5204040" y="4358131"/>
            <a:ext cx="867205" cy="4311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custom</a:t>
            </a:r>
            <a:endParaRPr sz="1600"/>
          </a:p>
        </p:txBody>
      </p:sp>
      <p:sp>
        <p:nvSpPr>
          <p:cNvPr id="305" name="Google Shape;305;p40"/>
          <p:cNvSpPr txBox="1"/>
          <p:nvPr/>
        </p:nvSpPr>
        <p:spPr>
          <a:xfrm rot="78069">
            <a:off x="4911437" y="3421056"/>
            <a:ext cx="964449" cy="43136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dreaded</a:t>
            </a:r>
            <a:endParaRPr sz="1600"/>
          </a:p>
        </p:txBody>
      </p:sp>
      <p:sp>
        <p:nvSpPr>
          <p:cNvPr id="306" name="Google Shape;306;p40"/>
          <p:cNvSpPr txBox="1"/>
          <p:nvPr/>
        </p:nvSpPr>
        <p:spPr>
          <a:xfrm rot="924577">
            <a:off x="454721" y="3173371"/>
            <a:ext cx="546444" cy="43154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vile</a:t>
            </a:r>
            <a:endParaRPr sz="1600"/>
          </a:p>
        </p:txBody>
      </p:sp>
      <p:sp>
        <p:nvSpPr>
          <p:cNvPr id="307" name="Google Shape;307;p40"/>
          <p:cNvSpPr txBox="1"/>
          <p:nvPr/>
        </p:nvSpPr>
        <p:spPr>
          <a:xfrm rot="-239958">
            <a:off x="3958140" y="3810714"/>
            <a:ext cx="1092561" cy="43115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swarming</a:t>
            </a:r>
            <a:endParaRPr sz="1600"/>
          </a:p>
        </p:txBody>
      </p:sp>
      <p:sp>
        <p:nvSpPr>
          <p:cNvPr id="308" name="Google Shape;308;p40"/>
          <p:cNvSpPr txBox="1"/>
          <p:nvPr/>
        </p:nvSpPr>
        <p:spPr>
          <a:xfrm rot="-582871">
            <a:off x="5432273" y="2418772"/>
            <a:ext cx="963618" cy="431323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loathed</a:t>
            </a:r>
            <a:endParaRPr sz="1600"/>
          </a:p>
        </p:txBody>
      </p:sp>
      <p:sp>
        <p:nvSpPr>
          <p:cNvPr id="309" name="Google Shape;309;p40"/>
          <p:cNvSpPr txBox="1"/>
          <p:nvPr/>
        </p:nvSpPr>
        <p:spPr>
          <a:xfrm rot="-123014">
            <a:off x="5636190" y="3924739"/>
            <a:ext cx="763088" cy="431123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feeble</a:t>
            </a:r>
            <a:endParaRPr sz="1600"/>
          </a:p>
        </p:txBody>
      </p:sp>
      <p:sp>
        <p:nvSpPr>
          <p:cNvPr id="310" name="Google Shape;310;p40"/>
          <p:cNvSpPr txBox="1"/>
          <p:nvPr/>
        </p:nvSpPr>
        <p:spPr>
          <a:xfrm rot="-771657">
            <a:off x="1123727" y="3078064"/>
            <a:ext cx="1021629" cy="43152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anxious</a:t>
            </a:r>
            <a:endParaRPr sz="1600"/>
          </a:p>
        </p:txBody>
      </p:sp>
      <p:sp>
        <p:nvSpPr>
          <p:cNvPr id="311" name="Google Shape;311;p40"/>
          <p:cNvSpPr txBox="1"/>
          <p:nvPr/>
        </p:nvSpPr>
        <p:spPr>
          <a:xfrm>
            <a:off x="779913" y="3832380"/>
            <a:ext cx="9153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domain</a:t>
            </a:r>
            <a:endParaRPr sz="1600"/>
          </a:p>
        </p:txBody>
      </p:sp>
      <p:sp>
        <p:nvSpPr>
          <p:cNvPr id="312" name="Google Shape;312;p40"/>
          <p:cNvSpPr txBox="1"/>
          <p:nvPr/>
        </p:nvSpPr>
        <p:spPr>
          <a:xfrm rot="755700">
            <a:off x="443271" y="4357941"/>
            <a:ext cx="1070357" cy="43156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precision</a:t>
            </a:r>
            <a:endParaRPr sz="1600"/>
          </a:p>
        </p:txBody>
      </p:sp>
      <p:sp>
        <p:nvSpPr>
          <p:cNvPr id="313" name="Google Shape;313;p40"/>
          <p:cNvSpPr txBox="1"/>
          <p:nvPr/>
        </p:nvSpPr>
        <p:spPr>
          <a:xfrm rot="354816">
            <a:off x="2866703" y="4153662"/>
            <a:ext cx="631863" cy="4310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flair</a:t>
            </a:r>
            <a:endParaRPr sz="1600"/>
          </a:p>
        </p:txBody>
      </p:sp>
      <p:sp>
        <p:nvSpPr>
          <p:cNvPr id="314" name="Google Shape;314;p40"/>
          <p:cNvSpPr txBox="1"/>
          <p:nvPr/>
        </p:nvSpPr>
        <p:spPr>
          <a:xfrm rot="756749">
            <a:off x="1630834" y="3638133"/>
            <a:ext cx="1024932" cy="43156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ambition</a:t>
            </a:r>
            <a:endParaRPr sz="1600"/>
          </a:p>
        </p:txBody>
      </p:sp>
      <p:sp>
        <p:nvSpPr>
          <p:cNvPr id="315" name="Google Shape;315;p40"/>
          <p:cNvSpPr txBox="1"/>
          <p:nvPr/>
        </p:nvSpPr>
        <p:spPr>
          <a:xfrm rot="-398814">
            <a:off x="1716098" y="4316960"/>
            <a:ext cx="1021164" cy="43106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brimming</a:t>
            </a:r>
            <a:endParaRPr sz="1600"/>
          </a:p>
        </p:txBody>
      </p:sp>
      <p:sp>
        <p:nvSpPr>
          <p:cNvPr id="316" name="Google Shape;316;p40"/>
          <p:cNvSpPr txBox="1"/>
          <p:nvPr/>
        </p:nvSpPr>
        <p:spPr>
          <a:xfrm>
            <a:off x="3611936" y="4369058"/>
            <a:ext cx="14076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merchandise</a:t>
            </a:r>
            <a:endParaRPr sz="1600"/>
          </a:p>
        </p:txBody>
      </p:sp>
      <p:sp>
        <p:nvSpPr>
          <p:cNvPr id="317" name="Google Shape;317;p40"/>
          <p:cNvSpPr txBox="1"/>
          <p:nvPr/>
        </p:nvSpPr>
        <p:spPr>
          <a:xfrm rot="239348">
            <a:off x="3769609" y="2418869"/>
            <a:ext cx="1574013" cy="43113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paraphernalia</a:t>
            </a:r>
            <a:endParaRPr sz="1600"/>
          </a:p>
        </p:txBody>
      </p:sp>
      <p:pic>
        <p:nvPicPr>
          <p:cNvPr descr="This timer counts down silently until it reaches 0:00, then a police siren sounds to alert you that time is up." id="318" name="Google Shape;318;p40" title="8 Minute Timer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4750" y="2643613"/>
            <a:ext cx="1988100" cy="14910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5750" y="152400"/>
            <a:ext cx="6232489" cy="4838700"/>
          </a:xfrm>
          <a:prstGeom prst="rect">
            <a:avLst/>
          </a:prstGeom>
          <a:noFill/>
          <a:ln cap="flat" cmpd="sng" w="28575">
            <a:solidFill>
              <a:srgbClr val="783F0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4" name="Google Shape;324;p41"/>
          <p:cNvSpPr txBox="1"/>
          <p:nvPr/>
        </p:nvSpPr>
        <p:spPr>
          <a:xfrm rot="-126962">
            <a:off x="2054030" y="3500048"/>
            <a:ext cx="4899341" cy="1015892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Did you learn any new words? 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Was the Frayer model helpful?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Why is it helpful to have a wide vocabulary?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537" y="53237"/>
            <a:ext cx="5314074" cy="1491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6"/>
          <p:cNvSpPr txBox="1"/>
          <p:nvPr/>
        </p:nvSpPr>
        <p:spPr>
          <a:xfrm>
            <a:off x="142075" y="1604325"/>
            <a:ext cx="8855700" cy="3386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We’ve tried to use lots of interesting words in </a:t>
            </a:r>
            <a:r>
              <a:rPr b="1" i="1" lang="en" sz="1600">
                <a:latin typeface="Roboto"/>
                <a:ea typeface="Roboto"/>
                <a:cs typeface="Roboto"/>
                <a:sym typeface="Roboto"/>
              </a:rPr>
              <a:t>Musical Bones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.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This is because we think younger readers can enjoy a wide variety of words, not just simple ones.  It might also give them an opportunity to learn new words they’ve never heard before.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It’s important to know a wide variety of words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.  Just as the variety of musical instruments in an orchestra can help composers to create beautiful harmonies, so a wide variety of words can help authors make a symphony of sounds and meanings in books!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Hopefully, this lesson will teach you how to use the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Frayer model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so you can understand and use more tier 2 words in your own reading and writing.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Co-authors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Mark Coates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Grant Davidson. 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6"/>
          <p:cNvPicPr preferRelativeResize="0"/>
          <p:nvPr/>
        </p:nvPicPr>
        <p:blipFill rotWithShape="1">
          <a:blip r:embed="rId4">
            <a:alphaModFix/>
          </a:blip>
          <a:srcRect b="7186" l="36148" r="22786" t="20223"/>
          <a:stretch/>
        </p:blipFill>
        <p:spPr>
          <a:xfrm>
            <a:off x="7702050" y="154487"/>
            <a:ext cx="1295908" cy="128855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26"/>
          <p:cNvPicPr preferRelativeResize="0"/>
          <p:nvPr/>
        </p:nvPicPr>
        <p:blipFill rotWithShape="1">
          <a:blip r:embed="rId5">
            <a:alphaModFix/>
          </a:blip>
          <a:srcRect b="38830" l="51377" r="24766" t="23529"/>
          <a:stretch/>
        </p:blipFill>
        <p:spPr>
          <a:xfrm flipH="1">
            <a:off x="142075" y="176725"/>
            <a:ext cx="1481000" cy="1244099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537" y="53237"/>
            <a:ext cx="5314074" cy="149106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/>
          <p:nvPr/>
        </p:nvSpPr>
        <p:spPr>
          <a:xfrm>
            <a:off x="142075" y="1604325"/>
            <a:ext cx="8855700" cy="3386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We’ve tried to use lots of interesting words in </a:t>
            </a:r>
            <a:r>
              <a:rPr b="1" i="1" lang="en" sz="1600">
                <a:latin typeface="Roboto"/>
                <a:ea typeface="Roboto"/>
                <a:cs typeface="Roboto"/>
                <a:sym typeface="Roboto"/>
              </a:rPr>
              <a:t>Musical Bones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.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This is because we think younger readers can enjoy a wide variety of words, not just simple ones.  It might also give them an opportunity to learn new words they’ve never heard before.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It’s important to know a wide variety of words.  Just as the variety of musical instruments in an orchestra can help composers to create beautiful harmonies, so a wide variety of words can help authors make a symphony of sounds and meanings in books!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Hopefully, this lesson will teach you how to use the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Frayer model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so you can understand and use more tier 2 words in your own reading and writing.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Co-authors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Mark Coates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Grant Davidson. </a:t>
            </a:r>
            <a:endParaRPr b="1"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 rotWithShape="1">
          <a:blip r:embed="rId4">
            <a:alphaModFix/>
          </a:blip>
          <a:srcRect b="7186" l="36148" r="22786" t="20223"/>
          <a:stretch/>
        </p:blipFill>
        <p:spPr>
          <a:xfrm>
            <a:off x="7702050" y="154487"/>
            <a:ext cx="1295908" cy="128855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5">
            <a:alphaModFix/>
          </a:blip>
          <a:srcRect b="38830" l="51377" r="24766" t="23529"/>
          <a:stretch/>
        </p:blipFill>
        <p:spPr>
          <a:xfrm flipH="1">
            <a:off x="142075" y="176725"/>
            <a:ext cx="1481000" cy="1244099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27"/>
          <p:cNvSpPr txBox="1"/>
          <p:nvPr/>
        </p:nvSpPr>
        <p:spPr>
          <a:xfrm rot="-126986">
            <a:off x="617879" y="2506938"/>
            <a:ext cx="7904092" cy="1015903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Take a few moments to skim and scan the book </a:t>
            </a:r>
            <a:r>
              <a:rPr b="1" i="1" lang="en" sz="18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Musical Bones</a:t>
            </a:r>
            <a:r>
              <a:rPr i="1" lang="en" sz="18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8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with a partner and create a </a:t>
            </a:r>
            <a:r>
              <a:rPr lang="en" sz="18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Word Bank</a:t>
            </a:r>
            <a:r>
              <a:rPr lang="en" sz="18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of vocabulary you don’t regularly use when speaking (also known as </a:t>
            </a:r>
            <a:r>
              <a:rPr b="1" lang="en" sz="18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Tier 2 words</a:t>
            </a:r>
            <a:r>
              <a:rPr lang="en" sz="18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).  Do you know what they all mean? </a:t>
            </a:r>
            <a:endParaRPr sz="1800"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562" y="143312"/>
            <a:ext cx="5314074" cy="14910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8"/>
          <p:cNvSpPr txBox="1"/>
          <p:nvPr/>
        </p:nvSpPr>
        <p:spPr>
          <a:xfrm>
            <a:off x="294150" y="1694400"/>
            <a:ext cx="8555700" cy="2088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Here’s our </a:t>
            </a:r>
            <a:r>
              <a:rPr lang="en" sz="1600" u="sng">
                <a:latin typeface="Roboto"/>
                <a:ea typeface="Roboto"/>
                <a:cs typeface="Roboto"/>
                <a:sym typeface="Roboto"/>
              </a:rPr>
              <a:t>Word Bank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of Tier 2 vocabulary in </a:t>
            </a:r>
            <a:r>
              <a:rPr b="1" i="1" lang="en" sz="1600">
                <a:latin typeface="Roboto"/>
                <a:ea typeface="Roboto"/>
                <a:cs typeface="Roboto"/>
                <a:sym typeface="Roboto"/>
              </a:rPr>
              <a:t>Musical Bones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: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4" name="Google Shape;124;p28"/>
          <p:cNvPicPr preferRelativeResize="0"/>
          <p:nvPr/>
        </p:nvPicPr>
        <p:blipFill rotWithShape="1">
          <a:blip r:embed="rId4">
            <a:alphaModFix/>
          </a:blip>
          <a:srcRect b="7186" l="36148" r="22786" t="20223"/>
          <a:stretch/>
        </p:blipFill>
        <p:spPr>
          <a:xfrm>
            <a:off x="7550000" y="244575"/>
            <a:ext cx="1295908" cy="128855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28"/>
          <p:cNvPicPr preferRelativeResize="0"/>
          <p:nvPr/>
        </p:nvPicPr>
        <p:blipFill rotWithShape="1">
          <a:blip r:embed="rId5">
            <a:alphaModFix/>
          </a:blip>
          <a:srcRect b="38830" l="51377" r="24766" t="23529"/>
          <a:stretch/>
        </p:blipFill>
        <p:spPr>
          <a:xfrm flipH="1">
            <a:off x="290200" y="266800"/>
            <a:ext cx="1481000" cy="1244099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28"/>
          <p:cNvSpPr txBox="1"/>
          <p:nvPr/>
        </p:nvSpPr>
        <p:spPr>
          <a:xfrm rot="-455466">
            <a:off x="550387" y="2128780"/>
            <a:ext cx="960619" cy="43098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brutish</a:t>
            </a:r>
            <a:endParaRPr sz="1600"/>
          </a:p>
        </p:txBody>
      </p:sp>
      <p:sp>
        <p:nvSpPr>
          <p:cNvPr id="127" name="Google Shape;127;p28"/>
          <p:cNvSpPr txBox="1"/>
          <p:nvPr/>
        </p:nvSpPr>
        <p:spPr>
          <a:xfrm>
            <a:off x="1577537" y="2623206"/>
            <a:ext cx="9606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loutish</a:t>
            </a:r>
            <a:endParaRPr sz="1600"/>
          </a:p>
        </p:txBody>
      </p:sp>
      <p:sp>
        <p:nvSpPr>
          <p:cNvPr id="128" name="Google Shape;128;p28"/>
          <p:cNvSpPr txBox="1"/>
          <p:nvPr/>
        </p:nvSpPr>
        <p:spPr>
          <a:xfrm rot="-745557">
            <a:off x="539593" y="2670058"/>
            <a:ext cx="960602" cy="43098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revered</a:t>
            </a:r>
            <a:endParaRPr sz="1600"/>
          </a:p>
        </p:txBody>
      </p:sp>
      <p:sp>
        <p:nvSpPr>
          <p:cNvPr id="129" name="Google Shape;129;p28"/>
          <p:cNvSpPr txBox="1"/>
          <p:nvPr/>
        </p:nvSpPr>
        <p:spPr>
          <a:xfrm rot="534155">
            <a:off x="1084719" y="3213711"/>
            <a:ext cx="1428712" cy="43087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accomplished</a:t>
            </a:r>
            <a:endParaRPr sz="1600"/>
          </a:p>
        </p:txBody>
      </p:sp>
      <p:sp>
        <p:nvSpPr>
          <p:cNvPr id="130" name="Google Shape;130;p28"/>
          <p:cNvSpPr txBox="1"/>
          <p:nvPr/>
        </p:nvSpPr>
        <p:spPr>
          <a:xfrm rot="-378633">
            <a:off x="1930691" y="2089230"/>
            <a:ext cx="960721" cy="43101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yearned</a:t>
            </a:r>
            <a:endParaRPr sz="1600"/>
          </a:p>
        </p:txBody>
      </p:sp>
      <p:sp>
        <p:nvSpPr>
          <p:cNvPr id="131" name="Google Shape;131;p28"/>
          <p:cNvSpPr txBox="1"/>
          <p:nvPr/>
        </p:nvSpPr>
        <p:spPr>
          <a:xfrm>
            <a:off x="3085586" y="2095100"/>
            <a:ext cx="14076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monumental</a:t>
            </a:r>
            <a:endParaRPr sz="1600"/>
          </a:p>
        </p:txBody>
      </p:sp>
      <p:sp>
        <p:nvSpPr>
          <p:cNvPr id="132" name="Google Shape;132;p28"/>
          <p:cNvSpPr txBox="1"/>
          <p:nvPr/>
        </p:nvSpPr>
        <p:spPr>
          <a:xfrm>
            <a:off x="2574351" y="3151275"/>
            <a:ext cx="8649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unique</a:t>
            </a:r>
            <a:endParaRPr sz="1600"/>
          </a:p>
        </p:txBody>
      </p:sp>
      <p:sp>
        <p:nvSpPr>
          <p:cNvPr id="133" name="Google Shape;133;p28"/>
          <p:cNvSpPr txBox="1"/>
          <p:nvPr/>
        </p:nvSpPr>
        <p:spPr>
          <a:xfrm rot="-369630">
            <a:off x="2621337" y="2623336"/>
            <a:ext cx="1193693" cy="43088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possessed</a:t>
            </a:r>
            <a:endParaRPr sz="1600"/>
          </a:p>
        </p:txBody>
      </p:sp>
      <p:sp>
        <p:nvSpPr>
          <p:cNvPr id="134" name="Google Shape;134;p28"/>
          <p:cNvSpPr txBox="1"/>
          <p:nvPr/>
        </p:nvSpPr>
        <p:spPr>
          <a:xfrm rot="466393">
            <a:off x="3500593" y="3255869"/>
            <a:ext cx="865049" cy="4308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custom</a:t>
            </a:r>
            <a:endParaRPr sz="1600"/>
          </a:p>
        </p:txBody>
      </p:sp>
      <p:sp>
        <p:nvSpPr>
          <p:cNvPr id="135" name="Google Shape;135;p28"/>
          <p:cNvSpPr txBox="1"/>
          <p:nvPr/>
        </p:nvSpPr>
        <p:spPr>
          <a:xfrm rot="-583624">
            <a:off x="3927781" y="2758998"/>
            <a:ext cx="960610" cy="43101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dreaded</a:t>
            </a:r>
            <a:endParaRPr sz="1600"/>
          </a:p>
        </p:txBody>
      </p:sp>
      <p:sp>
        <p:nvSpPr>
          <p:cNvPr id="136" name="Google Shape;136;p28"/>
          <p:cNvSpPr txBox="1"/>
          <p:nvPr/>
        </p:nvSpPr>
        <p:spPr>
          <a:xfrm rot="823725">
            <a:off x="4636946" y="2191916"/>
            <a:ext cx="542293" cy="43082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vile</a:t>
            </a:r>
            <a:endParaRPr sz="1600"/>
          </a:p>
        </p:txBody>
      </p:sp>
      <p:sp>
        <p:nvSpPr>
          <p:cNvPr id="137" name="Google Shape;137;p28"/>
          <p:cNvSpPr txBox="1"/>
          <p:nvPr/>
        </p:nvSpPr>
        <p:spPr>
          <a:xfrm rot="-212636">
            <a:off x="4439314" y="3213630"/>
            <a:ext cx="1091988" cy="43102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swarming</a:t>
            </a:r>
            <a:endParaRPr sz="1600"/>
          </a:p>
        </p:txBody>
      </p:sp>
      <p:sp>
        <p:nvSpPr>
          <p:cNvPr id="138" name="Google Shape;138;p28"/>
          <p:cNvSpPr txBox="1"/>
          <p:nvPr/>
        </p:nvSpPr>
        <p:spPr>
          <a:xfrm rot="345199">
            <a:off x="5239775" y="2089315"/>
            <a:ext cx="960639" cy="43087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loathed</a:t>
            </a:r>
            <a:endParaRPr sz="1600"/>
          </a:p>
        </p:txBody>
      </p:sp>
      <p:sp>
        <p:nvSpPr>
          <p:cNvPr id="139" name="Google Shape;139;p28"/>
          <p:cNvSpPr txBox="1"/>
          <p:nvPr/>
        </p:nvSpPr>
        <p:spPr>
          <a:xfrm rot="423637">
            <a:off x="5146361" y="2606027"/>
            <a:ext cx="761475" cy="43104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feeble</a:t>
            </a:r>
            <a:endParaRPr sz="1600"/>
          </a:p>
        </p:txBody>
      </p:sp>
      <p:sp>
        <p:nvSpPr>
          <p:cNvPr id="140" name="Google Shape;140;p28"/>
          <p:cNvSpPr txBox="1"/>
          <p:nvPr/>
        </p:nvSpPr>
        <p:spPr>
          <a:xfrm rot="-390612">
            <a:off x="6492574" y="1968587"/>
            <a:ext cx="1016052" cy="43088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anxious</a:t>
            </a:r>
            <a:endParaRPr sz="1600"/>
          </a:p>
        </p:txBody>
      </p:sp>
      <p:sp>
        <p:nvSpPr>
          <p:cNvPr id="141" name="Google Shape;141;p28"/>
          <p:cNvSpPr txBox="1"/>
          <p:nvPr/>
        </p:nvSpPr>
        <p:spPr>
          <a:xfrm>
            <a:off x="6219588" y="2493813"/>
            <a:ext cx="9153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domain</a:t>
            </a:r>
            <a:endParaRPr sz="1600"/>
          </a:p>
        </p:txBody>
      </p:sp>
      <p:sp>
        <p:nvSpPr>
          <p:cNvPr id="142" name="Google Shape;142;p28"/>
          <p:cNvSpPr txBox="1"/>
          <p:nvPr/>
        </p:nvSpPr>
        <p:spPr>
          <a:xfrm rot="671568">
            <a:off x="5611547" y="3213697"/>
            <a:ext cx="1064854" cy="4309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precision</a:t>
            </a:r>
            <a:endParaRPr sz="1600"/>
          </a:p>
        </p:txBody>
      </p:sp>
      <p:sp>
        <p:nvSpPr>
          <p:cNvPr id="143" name="Google Shape;143;p28"/>
          <p:cNvSpPr txBox="1"/>
          <p:nvPr/>
        </p:nvSpPr>
        <p:spPr>
          <a:xfrm rot="314181">
            <a:off x="6762692" y="2990967"/>
            <a:ext cx="631134" cy="43109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flair</a:t>
            </a:r>
            <a:endParaRPr sz="1600"/>
          </a:p>
        </p:txBody>
      </p:sp>
      <p:sp>
        <p:nvSpPr>
          <p:cNvPr id="144" name="Google Shape;144;p28"/>
          <p:cNvSpPr txBox="1"/>
          <p:nvPr/>
        </p:nvSpPr>
        <p:spPr>
          <a:xfrm rot="671851">
            <a:off x="7349770" y="2593609"/>
            <a:ext cx="1019610" cy="4309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ambition</a:t>
            </a:r>
            <a:endParaRPr sz="1600"/>
          </a:p>
        </p:txBody>
      </p:sp>
      <p:sp>
        <p:nvSpPr>
          <p:cNvPr id="145" name="Google Shape;145;p28"/>
          <p:cNvSpPr txBox="1"/>
          <p:nvPr/>
        </p:nvSpPr>
        <p:spPr>
          <a:xfrm rot="-353605">
            <a:off x="7467736" y="3213666"/>
            <a:ext cx="1019689" cy="43096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brimming</a:t>
            </a:r>
            <a:endParaRPr sz="1600"/>
          </a:p>
        </p:txBody>
      </p:sp>
      <p:sp>
        <p:nvSpPr>
          <p:cNvPr id="146" name="Google Shape;146;p28"/>
          <p:cNvSpPr txBox="1"/>
          <p:nvPr/>
        </p:nvSpPr>
        <p:spPr>
          <a:xfrm rot="672014">
            <a:off x="7580436" y="2002246"/>
            <a:ext cx="1198527" cy="4309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auditioned</a:t>
            </a:r>
            <a:endParaRPr sz="1600"/>
          </a:p>
        </p:txBody>
      </p:sp>
      <p:sp>
        <p:nvSpPr>
          <p:cNvPr id="147" name="Google Shape;147;p28"/>
          <p:cNvSpPr txBox="1"/>
          <p:nvPr/>
        </p:nvSpPr>
        <p:spPr>
          <a:xfrm>
            <a:off x="294150" y="3943975"/>
            <a:ext cx="8555700" cy="10467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Is this the most complex vocabulary of all?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8"/>
          <p:cNvSpPr txBox="1"/>
          <p:nvPr/>
        </p:nvSpPr>
        <p:spPr>
          <a:xfrm>
            <a:off x="1780224" y="4395500"/>
            <a:ext cx="5255700" cy="431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“And to top off the </a:t>
            </a:r>
            <a:r>
              <a:rPr b="1" lang="en" sz="1600"/>
              <a:t>merchandise paraphernalia”</a:t>
            </a:r>
            <a:endParaRPr b="1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562" y="143312"/>
            <a:ext cx="5314074" cy="1491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/>
          <p:nvPr/>
        </p:nvSpPr>
        <p:spPr>
          <a:xfrm>
            <a:off x="294150" y="2738300"/>
            <a:ext cx="8555700" cy="2088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Here’s our </a:t>
            </a:r>
            <a:r>
              <a:rPr lang="en" sz="1600" u="sng">
                <a:latin typeface="Roboto"/>
                <a:ea typeface="Roboto"/>
                <a:cs typeface="Roboto"/>
                <a:sym typeface="Roboto"/>
              </a:rPr>
              <a:t>Word Bank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of Tier 2 vocabulary in </a:t>
            </a:r>
            <a:r>
              <a:rPr b="1" i="1" lang="en" sz="1600">
                <a:latin typeface="Roboto"/>
                <a:ea typeface="Roboto"/>
                <a:cs typeface="Roboto"/>
                <a:sym typeface="Roboto"/>
              </a:rPr>
              <a:t>Musical Bones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: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5" name="Google Shape;155;p29"/>
          <p:cNvPicPr preferRelativeResize="0"/>
          <p:nvPr/>
        </p:nvPicPr>
        <p:blipFill rotWithShape="1">
          <a:blip r:embed="rId4">
            <a:alphaModFix/>
          </a:blip>
          <a:srcRect b="7186" l="36148" r="22786" t="20223"/>
          <a:stretch/>
        </p:blipFill>
        <p:spPr>
          <a:xfrm>
            <a:off x="7550000" y="244575"/>
            <a:ext cx="1295908" cy="128855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29"/>
          <p:cNvPicPr preferRelativeResize="0"/>
          <p:nvPr/>
        </p:nvPicPr>
        <p:blipFill rotWithShape="1">
          <a:blip r:embed="rId5">
            <a:alphaModFix/>
          </a:blip>
          <a:srcRect b="38830" l="51377" r="24766" t="23529"/>
          <a:stretch/>
        </p:blipFill>
        <p:spPr>
          <a:xfrm flipH="1">
            <a:off x="290200" y="266800"/>
            <a:ext cx="1481000" cy="1244099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p29"/>
          <p:cNvSpPr txBox="1"/>
          <p:nvPr/>
        </p:nvSpPr>
        <p:spPr>
          <a:xfrm rot="-455466">
            <a:off x="550387" y="3172680"/>
            <a:ext cx="960619" cy="43098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brutish</a:t>
            </a:r>
            <a:endParaRPr sz="1600"/>
          </a:p>
        </p:txBody>
      </p:sp>
      <p:sp>
        <p:nvSpPr>
          <p:cNvPr id="158" name="Google Shape;158;p29"/>
          <p:cNvSpPr txBox="1"/>
          <p:nvPr/>
        </p:nvSpPr>
        <p:spPr>
          <a:xfrm>
            <a:off x="1577537" y="3667106"/>
            <a:ext cx="9606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loutish</a:t>
            </a:r>
            <a:endParaRPr sz="1600"/>
          </a:p>
        </p:txBody>
      </p:sp>
      <p:sp>
        <p:nvSpPr>
          <p:cNvPr id="159" name="Google Shape;159;p29"/>
          <p:cNvSpPr txBox="1"/>
          <p:nvPr/>
        </p:nvSpPr>
        <p:spPr>
          <a:xfrm rot="-745557">
            <a:off x="539593" y="3713958"/>
            <a:ext cx="960602" cy="43098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revered</a:t>
            </a:r>
            <a:endParaRPr sz="1600"/>
          </a:p>
        </p:txBody>
      </p:sp>
      <p:sp>
        <p:nvSpPr>
          <p:cNvPr id="160" name="Google Shape;160;p29"/>
          <p:cNvSpPr txBox="1"/>
          <p:nvPr/>
        </p:nvSpPr>
        <p:spPr>
          <a:xfrm rot="534155">
            <a:off x="1084719" y="4257611"/>
            <a:ext cx="1428712" cy="43087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accomplished</a:t>
            </a:r>
            <a:endParaRPr sz="1600"/>
          </a:p>
        </p:txBody>
      </p:sp>
      <p:sp>
        <p:nvSpPr>
          <p:cNvPr id="161" name="Google Shape;161;p29"/>
          <p:cNvSpPr txBox="1"/>
          <p:nvPr/>
        </p:nvSpPr>
        <p:spPr>
          <a:xfrm rot="-378633">
            <a:off x="1930691" y="3133130"/>
            <a:ext cx="960721" cy="43101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yearned</a:t>
            </a:r>
            <a:endParaRPr sz="1600"/>
          </a:p>
        </p:txBody>
      </p:sp>
      <p:sp>
        <p:nvSpPr>
          <p:cNvPr id="162" name="Google Shape;162;p29"/>
          <p:cNvSpPr txBox="1"/>
          <p:nvPr/>
        </p:nvSpPr>
        <p:spPr>
          <a:xfrm>
            <a:off x="3085586" y="3139000"/>
            <a:ext cx="14076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monumental</a:t>
            </a:r>
            <a:endParaRPr sz="1600"/>
          </a:p>
        </p:txBody>
      </p:sp>
      <p:sp>
        <p:nvSpPr>
          <p:cNvPr id="163" name="Google Shape;163;p29"/>
          <p:cNvSpPr txBox="1"/>
          <p:nvPr/>
        </p:nvSpPr>
        <p:spPr>
          <a:xfrm>
            <a:off x="2574351" y="4195175"/>
            <a:ext cx="8649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unique</a:t>
            </a:r>
            <a:endParaRPr sz="1600"/>
          </a:p>
        </p:txBody>
      </p:sp>
      <p:sp>
        <p:nvSpPr>
          <p:cNvPr id="164" name="Google Shape;164;p29"/>
          <p:cNvSpPr txBox="1"/>
          <p:nvPr/>
        </p:nvSpPr>
        <p:spPr>
          <a:xfrm rot="-369630">
            <a:off x="2621337" y="3667236"/>
            <a:ext cx="1193693" cy="43088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possessed</a:t>
            </a:r>
            <a:endParaRPr sz="1600"/>
          </a:p>
        </p:txBody>
      </p:sp>
      <p:sp>
        <p:nvSpPr>
          <p:cNvPr id="165" name="Google Shape;165;p29"/>
          <p:cNvSpPr txBox="1"/>
          <p:nvPr/>
        </p:nvSpPr>
        <p:spPr>
          <a:xfrm rot="466393">
            <a:off x="3500593" y="4299769"/>
            <a:ext cx="865049" cy="4308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custom</a:t>
            </a:r>
            <a:endParaRPr sz="1600"/>
          </a:p>
        </p:txBody>
      </p:sp>
      <p:sp>
        <p:nvSpPr>
          <p:cNvPr id="166" name="Google Shape;166;p29"/>
          <p:cNvSpPr txBox="1"/>
          <p:nvPr/>
        </p:nvSpPr>
        <p:spPr>
          <a:xfrm rot="-583624">
            <a:off x="3927781" y="3802898"/>
            <a:ext cx="960610" cy="43101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dreaded</a:t>
            </a:r>
            <a:endParaRPr sz="1600"/>
          </a:p>
        </p:txBody>
      </p:sp>
      <p:sp>
        <p:nvSpPr>
          <p:cNvPr id="167" name="Google Shape;167;p29"/>
          <p:cNvSpPr txBox="1"/>
          <p:nvPr/>
        </p:nvSpPr>
        <p:spPr>
          <a:xfrm rot="823725">
            <a:off x="4636946" y="3235816"/>
            <a:ext cx="542293" cy="43082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vile</a:t>
            </a:r>
            <a:endParaRPr sz="1600"/>
          </a:p>
        </p:txBody>
      </p:sp>
      <p:sp>
        <p:nvSpPr>
          <p:cNvPr id="168" name="Google Shape;168;p29"/>
          <p:cNvSpPr txBox="1"/>
          <p:nvPr/>
        </p:nvSpPr>
        <p:spPr>
          <a:xfrm rot="-212636">
            <a:off x="4439314" y="4257530"/>
            <a:ext cx="1091988" cy="43102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swarming</a:t>
            </a:r>
            <a:endParaRPr sz="1600"/>
          </a:p>
        </p:txBody>
      </p:sp>
      <p:sp>
        <p:nvSpPr>
          <p:cNvPr id="169" name="Google Shape;169;p29"/>
          <p:cNvSpPr txBox="1"/>
          <p:nvPr/>
        </p:nvSpPr>
        <p:spPr>
          <a:xfrm rot="345199">
            <a:off x="5301913" y="3149627"/>
            <a:ext cx="960639" cy="43087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loathed</a:t>
            </a:r>
            <a:endParaRPr sz="1600"/>
          </a:p>
        </p:txBody>
      </p:sp>
      <p:sp>
        <p:nvSpPr>
          <p:cNvPr id="170" name="Google Shape;170;p29"/>
          <p:cNvSpPr txBox="1"/>
          <p:nvPr/>
        </p:nvSpPr>
        <p:spPr>
          <a:xfrm rot="423637">
            <a:off x="5146361" y="3649927"/>
            <a:ext cx="761475" cy="43104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feeble</a:t>
            </a:r>
            <a:endParaRPr sz="1600"/>
          </a:p>
        </p:txBody>
      </p:sp>
      <p:sp>
        <p:nvSpPr>
          <p:cNvPr id="171" name="Google Shape;171;p29"/>
          <p:cNvSpPr txBox="1"/>
          <p:nvPr/>
        </p:nvSpPr>
        <p:spPr>
          <a:xfrm rot="-390612">
            <a:off x="6492574" y="3012487"/>
            <a:ext cx="1016052" cy="43088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anxious</a:t>
            </a:r>
            <a:endParaRPr sz="1600"/>
          </a:p>
        </p:txBody>
      </p:sp>
      <p:sp>
        <p:nvSpPr>
          <p:cNvPr id="172" name="Google Shape;172;p29"/>
          <p:cNvSpPr txBox="1"/>
          <p:nvPr/>
        </p:nvSpPr>
        <p:spPr>
          <a:xfrm>
            <a:off x="6341800" y="3533138"/>
            <a:ext cx="9153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domain</a:t>
            </a:r>
            <a:endParaRPr sz="1600"/>
          </a:p>
        </p:txBody>
      </p:sp>
      <p:sp>
        <p:nvSpPr>
          <p:cNvPr id="173" name="Google Shape;173;p29"/>
          <p:cNvSpPr txBox="1"/>
          <p:nvPr/>
        </p:nvSpPr>
        <p:spPr>
          <a:xfrm rot="671568">
            <a:off x="5611547" y="4257597"/>
            <a:ext cx="1064854" cy="4309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precision</a:t>
            </a:r>
            <a:endParaRPr sz="1600"/>
          </a:p>
        </p:txBody>
      </p:sp>
      <p:sp>
        <p:nvSpPr>
          <p:cNvPr id="174" name="Google Shape;174;p29"/>
          <p:cNvSpPr txBox="1"/>
          <p:nvPr/>
        </p:nvSpPr>
        <p:spPr>
          <a:xfrm rot="314181">
            <a:off x="6762692" y="4034867"/>
            <a:ext cx="631134" cy="43109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flair</a:t>
            </a:r>
            <a:endParaRPr sz="1600"/>
          </a:p>
        </p:txBody>
      </p:sp>
      <p:sp>
        <p:nvSpPr>
          <p:cNvPr id="175" name="Google Shape;175;p29"/>
          <p:cNvSpPr txBox="1"/>
          <p:nvPr/>
        </p:nvSpPr>
        <p:spPr>
          <a:xfrm rot="671851">
            <a:off x="7444295" y="3637509"/>
            <a:ext cx="1019610" cy="4309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ambition</a:t>
            </a:r>
            <a:endParaRPr sz="1600"/>
          </a:p>
        </p:txBody>
      </p:sp>
      <p:sp>
        <p:nvSpPr>
          <p:cNvPr id="176" name="Google Shape;176;p29"/>
          <p:cNvSpPr txBox="1"/>
          <p:nvPr/>
        </p:nvSpPr>
        <p:spPr>
          <a:xfrm rot="-353605">
            <a:off x="7467736" y="4257566"/>
            <a:ext cx="1019689" cy="43096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brimming</a:t>
            </a:r>
            <a:endParaRPr sz="1600"/>
          </a:p>
        </p:txBody>
      </p:sp>
      <p:sp>
        <p:nvSpPr>
          <p:cNvPr id="177" name="Google Shape;177;p29"/>
          <p:cNvSpPr txBox="1"/>
          <p:nvPr/>
        </p:nvSpPr>
        <p:spPr>
          <a:xfrm rot="672014">
            <a:off x="7580436" y="3046146"/>
            <a:ext cx="1198527" cy="4309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auditioned</a:t>
            </a:r>
            <a:endParaRPr sz="1600"/>
          </a:p>
        </p:txBody>
      </p:sp>
      <p:sp>
        <p:nvSpPr>
          <p:cNvPr id="178" name="Google Shape;178;p29"/>
          <p:cNvSpPr txBox="1"/>
          <p:nvPr/>
        </p:nvSpPr>
        <p:spPr>
          <a:xfrm>
            <a:off x="294150" y="1612374"/>
            <a:ext cx="8555700" cy="959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We’ll look at “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merchandise paraphernalia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” later.  </a:t>
            </a:r>
            <a:r>
              <a:rPr lang="en" sz="16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For n</a:t>
            </a:r>
            <a:r>
              <a:rPr lang="en" sz="16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ow, pick an </a:t>
            </a:r>
            <a:r>
              <a:rPr b="1" i="1" lang="en" sz="16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adjective </a:t>
            </a:r>
            <a:r>
              <a:rPr lang="en" sz="16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from the tier 2 words below (or one you identified yourself) and use it to make a </a:t>
            </a:r>
            <a:r>
              <a:rPr b="1" lang="en" sz="16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Frayer Model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(if you’ve never used this before, we’ll demonstrate </a:t>
            </a: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how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on the next slide using </a:t>
            </a: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rutish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).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562" y="143312"/>
            <a:ext cx="5314074" cy="149106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294150" y="2738300"/>
            <a:ext cx="8555700" cy="20883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Here’s our </a:t>
            </a:r>
            <a:r>
              <a:rPr lang="en" sz="1600" u="sng">
                <a:latin typeface="Roboto"/>
                <a:ea typeface="Roboto"/>
                <a:cs typeface="Roboto"/>
                <a:sym typeface="Roboto"/>
              </a:rPr>
              <a:t>Word Bank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of Tier 2 vocabulary in </a:t>
            </a:r>
            <a:r>
              <a:rPr b="1" i="1" lang="en" sz="1600">
                <a:latin typeface="Roboto"/>
                <a:ea typeface="Roboto"/>
                <a:cs typeface="Roboto"/>
                <a:sym typeface="Roboto"/>
              </a:rPr>
              <a:t>Musical Bones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: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 rotWithShape="1">
          <a:blip r:embed="rId4">
            <a:alphaModFix/>
          </a:blip>
          <a:srcRect b="7186" l="36148" r="22786" t="20223"/>
          <a:stretch/>
        </p:blipFill>
        <p:spPr>
          <a:xfrm>
            <a:off x="7550000" y="244575"/>
            <a:ext cx="1295908" cy="128855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6" name="Google Shape;186;p30"/>
          <p:cNvPicPr preferRelativeResize="0"/>
          <p:nvPr/>
        </p:nvPicPr>
        <p:blipFill rotWithShape="1">
          <a:blip r:embed="rId5">
            <a:alphaModFix/>
          </a:blip>
          <a:srcRect b="38830" l="51377" r="24766" t="23529"/>
          <a:stretch/>
        </p:blipFill>
        <p:spPr>
          <a:xfrm flipH="1">
            <a:off x="290200" y="266800"/>
            <a:ext cx="1481000" cy="1244099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p30"/>
          <p:cNvSpPr txBox="1"/>
          <p:nvPr/>
        </p:nvSpPr>
        <p:spPr>
          <a:xfrm rot="-455466">
            <a:off x="550387" y="3172680"/>
            <a:ext cx="960619" cy="430986"/>
          </a:xfrm>
          <a:prstGeom prst="rect">
            <a:avLst/>
          </a:prstGeom>
          <a:solidFill>
            <a:srgbClr val="EFEFEF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brutish</a:t>
            </a:r>
            <a:endParaRPr b="1" sz="1600"/>
          </a:p>
        </p:txBody>
      </p:sp>
      <p:sp>
        <p:nvSpPr>
          <p:cNvPr id="188" name="Google Shape;188;p30"/>
          <p:cNvSpPr txBox="1"/>
          <p:nvPr/>
        </p:nvSpPr>
        <p:spPr>
          <a:xfrm>
            <a:off x="1577537" y="3667106"/>
            <a:ext cx="9606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loutish</a:t>
            </a:r>
            <a:endParaRPr sz="1600"/>
          </a:p>
        </p:txBody>
      </p:sp>
      <p:sp>
        <p:nvSpPr>
          <p:cNvPr id="189" name="Google Shape;189;p30"/>
          <p:cNvSpPr txBox="1"/>
          <p:nvPr/>
        </p:nvSpPr>
        <p:spPr>
          <a:xfrm rot="-745557">
            <a:off x="539593" y="3713958"/>
            <a:ext cx="960602" cy="43098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revered</a:t>
            </a:r>
            <a:endParaRPr sz="1600"/>
          </a:p>
        </p:txBody>
      </p:sp>
      <p:sp>
        <p:nvSpPr>
          <p:cNvPr id="190" name="Google Shape;190;p30"/>
          <p:cNvSpPr txBox="1"/>
          <p:nvPr/>
        </p:nvSpPr>
        <p:spPr>
          <a:xfrm rot="534155">
            <a:off x="1084719" y="4257611"/>
            <a:ext cx="1428712" cy="43087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accomplished</a:t>
            </a:r>
            <a:endParaRPr sz="1600"/>
          </a:p>
        </p:txBody>
      </p:sp>
      <p:sp>
        <p:nvSpPr>
          <p:cNvPr id="191" name="Google Shape;191;p30"/>
          <p:cNvSpPr txBox="1"/>
          <p:nvPr/>
        </p:nvSpPr>
        <p:spPr>
          <a:xfrm rot="-378633">
            <a:off x="1930691" y="3133130"/>
            <a:ext cx="960721" cy="43101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yearned</a:t>
            </a:r>
            <a:endParaRPr sz="1600"/>
          </a:p>
        </p:txBody>
      </p:sp>
      <p:sp>
        <p:nvSpPr>
          <p:cNvPr id="192" name="Google Shape;192;p30"/>
          <p:cNvSpPr txBox="1"/>
          <p:nvPr/>
        </p:nvSpPr>
        <p:spPr>
          <a:xfrm>
            <a:off x="3085586" y="3139000"/>
            <a:ext cx="14076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monumental</a:t>
            </a:r>
            <a:endParaRPr sz="1600"/>
          </a:p>
        </p:txBody>
      </p:sp>
      <p:sp>
        <p:nvSpPr>
          <p:cNvPr id="193" name="Google Shape;193;p30"/>
          <p:cNvSpPr txBox="1"/>
          <p:nvPr/>
        </p:nvSpPr>
        <p:spPr>
          <a:xfrm>
            <a:off x="2574351" y="4195175"/>
            <a:ext cx="8649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unique</a:t>
            </a:r>
            <a:endParaRPr sz="1600"/>
          </a:p>
        </p:txBody>
      </p:sp>
      <p:sp>
        <p:nvSpPr>
          <p:cNvPr id="194" name="Google Shape;194;p30"/>
          <p:cNvSpPr txBox="1"/>
          <p:nvPr/>
        </p:nvSpPr>
        <p:spPr>
          <a:xfrm rot="-369630">
            <a:off x="2621337" y="3667236"/>
            <a:ext cx="1193693" cy="43088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possessed</a:t>
            </a:r>
            <a:endParaRPr sz="1600"/>
          </a:p>
        </p:txBody>
      </p:sp>
      <p:sp>
        <p:nvSpPr>
          <p:cNvPr id="195" name="Google Shape;195;p30"/>
          <p:cNvSpPr txBox="1"/>
          <p:nvPr/>
        </p:nvSpPr>
        <p:spPr>
          <a:xfrm rot="466393">
            <a:off x="3500593" y="4299769"/>
            <a:ext cx="865049" cy="43084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custom</a:t>
            </a:r>
            <a:endParaRPr sz="1600"/>
          </a:p>
        </p:txBody>
      </p:sp>
      <p:sp>
        <p:nvSpPr>
          <p:cNvPr id="196" name="Google Shape;196;p30"/>
          <p:cNvSpPr txBox="1"/>
          <p:nvPr/>
        </p:nvSpPr>
        <p:spPr>
          <a:xfrm rot="-583624">
            <a:off x="3927781" y="3802898"/>
            <a:ext cx="960610" cy="43101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dreaded</a:t>
            </a:r>
            <a:endParaRPr sz="1600"/>
          </a:p>
        </p:txBody>
      </p:sp>
      <p:sp>
        <p:nvSpPr>
          <p:cNvPr id="197" name="Google Shape;197;p30"/>
          <p:cNvSpPr txBox="1"/>
          <p:nvPr/>
        </p:nvSpPr>
        <p:spPr>
          <a:xfrm rot="823725">
            <a:off x="4636946" y="3235816"/>
            <a:ext cx="542293" cy="43082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vile</a:t>
            </a:r>
            <a:endParaRPr sz="1600"/>
          </a:p>
        </p:txBody>
      </p:sp>
      <p:sp>
        <p:nvSpPr>
          <p:cNvPr id="198" name="Google Shape;198;p30"/>
          <p:cNvSpPr txBox="1"/>
          <p:nvPr/>
        </p:nvSpPr>
        <p:spPr>
          <a:xfrm rot="-212636">
            <a:off x="4439314" y="4257530"/>
            <a:ext cx="1091988" cy="431028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swarming</a:t>
            </a:r>
            <a:endParaRPr sz="1600"/>
          </a:p>
        </p:txBody>
      </p:sp>
      <p:sp>
        <p:nvSpPr>
          <p:cNvPr id="199" name="Google Shape;199;p30"/>
          <p:cNvSpPr txBox="1"/>
          <p:nvPr/>
        </p:nvSpPr>
        <p:spPr>
          <a:xfrm rot="345199">
            <a:off x="5306913" y="3149627"/>
            <a:ext cx="960639" cy="43087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loathed</a:t>
            </a:r>
            <a:endParaRPr sz="1600"/>
          </a:p>
        </p:txBody>
      </p:sp>
      <p:sp>
        <p:nvSpPr>
          <p:cNvPr id="200" name="Google Shape;200;p30"/>
          <p:cNvSpPr txBox="1"/>
          <p:nvPr/>
        </p:nvSpPr>
        <p:spPr>
          <a:xfrm rot="423637">
            <a:off x="5146361" y="3649927"/>
            <a:ext cx="761475" cy="43104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feeble</a:t>
            </a:r>
            <a:endParaRPr sz="1600"/>
          </a:p>
        </p:txBody>
      </p:sp>
      <p:sp>
        <p:nvSpPr>
          <p:cNvPr id="201" name="Google Shape;201;p30"/>
          <p:cNvSpPr txBox="1"/>
          <p:nvPr/>
        </p:nvSpPr>
        <p:spPr>
          <a:xfrm rot="-390612">
            <a:off x="6492574" y="3012487"/>
            <a:ext cx="1016052" cy="430884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anxious</a:t>
            </a:r>
            <a:endParaRPr sz="1600"/>
          </a:p>
        </p:txBody>
      </p:sp>
      <p:sp>
        <p:nvSpPr>
          <p:cNvPr id="202" name="Google Shape;202;p30"/>
          <p:cNvSpPr txBox="1"/>
          <p:nvPr/>
        </p:nvSpPr>
        <p:spPr>
          <a:xfrm>
            <a:off x="6351800" y="3533138"/>
            <a:ext cx="915300" cy="431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domain</a:t>
            </a:r>
            <a:endParaRPr sz="1600"/>
          </a:p>
        </p:txBody>
      </p:sp>
      <p:sp>
        <p:nvSpPr>
          <p:cNvPr id="203" name="Google Shape;203;p30"/>
          <p:cNvSpPr txBox="1"/>
          <p:nvPr/>
        </p:nvSpPr>
        <p:spPr>
          <a:xfrm rot="671568">
            <a:off x="5611547" y="4257597"/>
            <a:ext cx="1064854" cy="4309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precision</a:t>
            </a:r>
            <a:endParaRPr sz="1600"/>
          </a:p>
        </p:txBody>
      </p:sp>
      <p:sp>
        <p:nvSpPr>
          <p:cNvPr id="204" name="Google Shape;204;p30"/>
          <p:cNvSpPr txBox="1"/>
          <p:nvPr/>
        </p:nvSpPr>
        <p:spPr>
          <a:xfrm rot="314181">
            <a:off x="6762692" y="4034867"/>
            <a:ext cx="631134" cy="43109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flair</a:t>
            </a:r>
            <a:endParaRPr sz="1600"/>
          </a:p>
        </p:txBody>
      </p:sp>
      <p:sp>
        <p:nvSpPr>
          <p:cNvPr id="205" name="Google Shape;205;p30"/>
          <p:cNvSpPr txBox="1"/>
          <p:nvPr/>
        </p:nvSpPr>
        <p:spPr>
          <a:xfrm rot="671851">
            <a:off x="7561945" y="3637509"/>
            <a:ext cx="1019610" cy="4309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ambition</a:t>
            </a:r>
            <a:endParaRPr sz="1600"/>
          </a:p>
        </p:txBody>
      </p:sp>
      <p:sp>
        <p:nvSpPr>
          <p:cNvPr id="206" name="Google Shape;206;p30"/>
          <p:cNvSpPr txBox="1"/>
          <p:nvPr/>
        </p:nvSpPr>
        <p:spPr>
          <a:xfrm rot="-353605">
            <a:off x="7467736" y="4257566"/>
            <a:ext cx="1019689" cy="43096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brimming</a:t>
            </a:r>
            <a:endParaRPr sz="1600"/>
          </a:p>
        </p:txBody>
      </p:sp>
      <p:sp>
        <p:nvSpPr>
          <p:cNvPr id="207" name="Google Shape;207;p30"/>
          <p:cNvSpPr txBox="1"/>
          <p:nvPr/>
        </p:nvSpPr>
        <p:spPr>
          <a:xfrm rot="672014">
            <a:off x="7580436" y="3046146"/>
            <a:ext cx="1198527" cy="430907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auditioned</a:t>
            </a:r>
            <a:endParaRPr sz="1600"/>
          </a:p>
        </p:txBody>
      </p:sp>
      <p:sp>
        <p:nvSpPr>
          <p:cNvPr id="208" name="Google Shape;208;p30"/>
          <p:cNvSpPr txBox="1"/>
          <p:nvPr/>
        </p:nvSpPr>
        <p:spPr>
          <a:xfrm>
            <a:off x="294150" y="1612374"/>
            <a:ext cx="8555700" cy="959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We’ll look at “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merchandise paraphernalia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” later.  </a:t>
            </a:r>
            <a:r>
              <a:rPr lang="en" sz="16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For now, pick an </a:t>
            </a:r>
            <a:r>
              <a:rPr b="1" i="1" lang="en" sz="16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adjective </a:t>
            </a:r>
            <a:r>
              <a:rPr lang="en" sz="1600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from the tier 2 words below (or one you identified yourself) and use it to make a </a:t>
            </a:r>
            <a:r>
              <a:rPr b="1" lang="en" sz="16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Frayer Model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(if you’ve never used this before, we’ll demonstrate </a:t>
            </a: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how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 on the next slide using </a:t>
            </a:r>
            <a:r>
              <a:rPr i="1" lang="en" sz="1600">
                <a:latin typeface="Roboto"/>
                <a:ea typeface="Roboto"/>
                <a:cs typeface="Roboto"/>
                <a:sym typeface="Roboto"/>
              </a:rPr>
              <a:t>brutish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).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 rot="-282961">
            <a:off x="2608913" y="380876"/>
            <a:ext cx="3926192" cy="1015929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/>
              <a:t>Reminder</a:t>
            </a:r>
            <a:r>
              <a:rPr lang="en" sz="1800"/>
              <a:t>: An </a:t>
            </a:r>
            <a:r>
              <a:rPr b="1" i="1" lang="en" sz="1800"/>
              <a:t>adjective</a:t>
            </a:r>
            <a:r>
              <a:rPr lang="en" sz="1800"/>
              <a:t> is a word use to describe a noun. It tells you more about it. 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31"/>
          <p:cNvGraphicFramePr/>
          <p:nvPr/>
        </p:nvGraphicFramePr>
        <p:xfrm>
          <a:off x="1208450" y="296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{B970416F-AFA6-4B81-933B-50414A2B66B5}</a:tableStyleId>
              </a:tblPr>
              <a:tblGrid>
                <a:gridCol w="3821925"/>
                <a:gridCol w="3821925"/>
              </a:tblGrid>
              <a:tr h="226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Define it</a:t>
                      </a:r>
                      <a:r>
                        <a:rPr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r>
                        <a:rPr i="1"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adjective</a:t>
                      </a:r>
                      <a:r>
                        <a:rPr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resembling an aggressive animal or monster who acts without thinking. </a:t>
                      </a:r>
                      <a:r>
                        <a:rPr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Illustrate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Many of the monsters in Halloween Land were quite </a:t>
                      </a:r>
                      <a:r>
                        <a:rPr b="1" lang="en" sz="2400" u="sng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brutish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.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Opposite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r>
                        <a:rPr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Kind, lovely, gentle, thoughtful, intelligent, sophisticated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5" name="Google Shape;215;p31"/>
          <p:cNvSpPr/>
          <p:nvPr/>
        </p:nvSpPr>
        <p:spPr>
          <a:xfrm>
            <a:off x="3952775" y="2242201"/>
            <a:ext cx="2155200" cy="654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Brutish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31"/>
          <p:cNvSpPr txBox="1"/>
          <p:nvPr/>
        </p:nvSpPr>
        <p:spPr>
          <a:xfrm rot="-5400000">
            <a:off x="-1700725" y="2182200"/>
            <a:ext cx="4556400" cy="774000"/>
          </a:xfrm>
          <a:prstGeom prst="rect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Frayer Model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7" name="Google Shape;2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249" y="364899"/>
            <a:ext cx="1464300" cy="18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097300" y="824203"/>
            <a:ext cx="1464300" cy="1367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32"/>
          <p:cNvGraphicFramePr/>
          <p:nvPr/>
        </p:nvGraphicFramePr>
        <p:xfrm>
          <a:off x="1259063" y="461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{B970416F-AFA6-4B81-933B-50414A2B66B5}</a:tableStyleId>
              </a:tblPr>
              <a:tblGrid>
                <a:gridCol w="3821925"/>
                <a:gridCol w="3821925"/>
              </a:tblGrid>
              <a:tr h="2267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Define it</a:t>
                      </a:r>
                      <a:r>
                        <a:rPr lang="en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r>
                        <a:rPr lang="en" sz="2400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Illustrate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89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 it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Opposite</a:t>
                      </a:r>
                      <a:r>
                        <a:rPr lang="en" sz="24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: 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4" name="Google Shape;224;p32"/>
          <p:cNvSpPr/>
          <p:nvPr/>
        </p:nvSpPr>
        <p:spPr>
          <a:xfrm>
            <a:off x="4003388" y="2412326"/>
            <a:ext cx="2155200" cy="6540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5" name="Google Shape;225;p32"/>
          <p:cNvSpPr txBox="1"/>
          <p:nvPr/>
        </p:nvSpPr>
        <p:spPr>
          <a:xfrm rot="-5400000">
            <a:off x="-1650112" y="2352325"/>
            <a:ext cx="4556400" cy="774000"/>
          </a:xfrm>
          <a:prstGeom prst="rect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The Frayer Model</a:t>
            </a:r>
            <a:endParaRPr sz="36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2"/>
          <p:cNvSpPr txBox="1"/>
          <p:nvPr/>
        </p:nvSpPr>
        <p:spPr>
          <a:xfrm>
            <a:off x="1183400" y="1063225"/>
            <a:ext cx="7795200" cy="4617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/>
              <a:t>Main task</a:t>
            </a:r>
            <a:r>
              <a:rPr lang="en" sz="1800"/>
              <a:t>: n</a:t>
            </a:r>
            <a:r>
              <a:rPr lang="en" sz="1800"/>
              <a:t>ow, put </a:t>
            </a:r>
            <a:r>
              <a:rPr b="1" lang="en" sz="1800" u="sng"/>
              <a:t>your</a:t>
            </a:r>
            <a:r>
              <a:rPr lang="en" sz="1800"/>
              <a:t> tier 2 adjective into a </a:t>
            </a:r>
            <a:r>
              <a:rPr b="1" lang="en" sz="1800"/>
              <a:t>Frayer Model</a:t>
            </a:r>
            <a:r>
              <a:rPr lang="en" sz="1800"/>
              <a:t> like this one: </a:t>
            </a:r>
            <a:endParaRPr b="1" sz="1800"/>
          </a:p>
        </p:txBody>
      </p:sp>
      <p:sp>
        <p:nvSpPr>
          <p:cNvPr id="227" name="Google Shape;227;p32"/>
          <p:cNvSpPr txBox="1"/>
          <p:nvPr/>
        </p:nvSpPr>
        <p:spPr>
          <a:xfrm>
            <a:off x="1259000" y="3953725"/>
            <a:ext cx="7644000" cy="461700"/>
          </a:xfrm>
          <a:prstGeom prst="rect">
            <a:avLst/>
          </a:prstGeom>
          <a:solidFill>
            <a:srgbClr val="FFFF00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/>
              <a:t>Extension task</a:t>
            </a:r>
            <a:r>
              <a:rPr lang="en" sz="1800"/>
              <a:t>: pick </a:t>
            </a:r>
            <a:r>
              <a:rPr b="1" i="1" lang="en" sz="1800"/>
              <a:t>another </a:t>
            </a:r>
            <a:r>
              <a:rPr lang="en" sz="1800"/>
              <a:t>tier 2 adjective to put into a </a:t>
            </a:r>
            <a:r>
              <a:rPr b="1" lang="en" sz="1800"/>
              <a:t>Frayer Model</a:t>
            </a:r>
            <a:r>
              <a:rPr lang="en" sz="1800"/>
              <a:t> </a:t>
            </a:r>
            <a:endParaRPr b="1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562" y="143312"/>
            <a:ext cx="5314074" cy="1491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 rotWithShape="1">
          <a:blip r:embed="rId4">
            <a:alphaModFix/>
          </a:blip>
          <a:srcRect b="7186" l="36148" r="22786" t="20223"/>
          <a:stretch/>
        </p:blipFill>
        <p:spPr>
          <a:xfrm>
            <a:off x="7550000" y="244575"/>
            <a:ext cx="1295908" cy="1288550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5">
            <a:alphaModFix/>
          </a:blip>
          <a:srcRect b="38830" l="51377" r="24766" t="23529"/>
          <a:stretch/>
        </p:blipFill>
        <p:spPr>
          <a:xfrm flipH="1">
            <a:off x="290200" y="266800"/>
            <a:ext cx="1481000" cy="1244099"/>
          </a:xfrm>
          <a:prstGeom prst="rect">
            <a:avLst/>
          </a:prstGeom>
          <a:noFill/>
          <a:ln cap="flat" cmpd="sng" w="2857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5" name="Google Shape;235;p33"/>
          <p:cNvSpPr txBox="1"/>
          <p:nvPr/>
        </p:nvSpPr>
        <p:spPr>
          <a:xfrm>
            <a:off x="294150" y="1634375"/>
            <a:ext cx="8555700" cy="14478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Reflecting on the </a:t>
            </a:r>
            <a:r>
              <a:rPr b="1" lang="en" sz="18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Frayer model </a:t>
            </a:r>
            <a:r>
              <a:rPr lang="en" sz="18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for </a:t>
            </a:r>
            <a:r>
              <a:rPr b="1" lang="en" sz="1800" u="sng"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adjectives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  Answer the following questions: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What are the four quarters of the Frayer model for adjectives?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Which one did you enjoy filling out the most?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In what ways might the Frayer model be useful when learning new vocabulary?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Roboto"/>
              <a:buAutoNum type="arabicPeriod"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Do you think you might use it again?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33"/>
          <p:cNvSpPr txBox="1"/>
          <p:nvPr/>
        </p:nvSpPr>
        <p:spPr>
          <a:xfrm>
            <a:off x="294150" y="3183425"/>
            <a:ext cx="8555700" cy="8994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Let’s use it one more time for these two words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: 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‘merchandise’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b="1" lang="en" sz="1600">
                <a:latin typeface="Roboto"/>
                <a:ea typeface="Roboto"/>
                <a:cs typeface="Roboto"/>
                <a:sym typeface="Roboto"/>
              </a:rPr>
              <a:t>‘paraphernalia.’  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However, a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s both of these words are </a:t>
            </a:r>
            <a:r>
              <a:rPr b="1" i="1" lang="en" sz="1600">
                <a:latin typeface="Roboto"/>
                <a:ea typeface="Roboto"/>
                <a:cs typeface="Roboto"/>
                <a:sym typeface="Roboto"/>
              </a:rPr>
              <a:t>nouns</a:t>
            </a:r>
            <a:r>
              <a:rPr lang="en" sz="1600">
                <a:latin typeface="Roboto"/>
                <a:ea typeface="Roboto"/>
                <a:cs typeface="Roboto"/>
                <a:sym typeface="Roboto"/>
              </a:rPr>
              <a:t>, we’ll change the ‘opposite’ quarter to ‘link it’ which should make things easier.  Let’s go to the next slide and see… 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33"/>
          <p:cNvSpPr txBox="1"/>
          <p:nvPr/>
        </p:nvSpPr>
        <p:spPr>
          <a:xfrm rot="-612">
            <a:off x="2044954" y="4184522"/>
            <a:ext cx="5054100" cy="7389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/>
              <a:t>Reminder</a:t>
            </a:r>
            <a:r>
              <a:rPr lang="en" sz="1800"/>
              <a:t>: A </a:t>
            </a:r>
            <a:r>
              <a:rPr b="1" i="1" lang="en" sz="1800"/>
              <a:t>noun</a:t>
            </a:r>
            <a:r>
              <a:rPr lang="en" sz="1800"/>
              <a:t> is the name of any object, person, animal, thing, idea or place. 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